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847" r:id="rId2"/>
    <p:sldId id="845" r:id="rId3"/>
    <p:sldId id="848" r:id="rId4"/>
    <p:sldId id="836" r:id="rId5"/>
    <p:sldId id="831" r:id="rId6"/>
    <p:sldId id="830" r:id="rId7"/>
    <p:sldId id="832" r:id="rId8"/>
    <p:sldId id="833" r:id="rId9"/>
    <p:sldId id="839" r:id="rId10"/>
    <p:sldId id="842" r:id="rId11"/>
    <p:sldId id="843" r:id="rId12"/>
    <p:sldId id="844" r:id="rId13"/>
    <p:sldId id="257" r:id="rId14"/>
    <p:sldId id="258" r:id="rId15"/>
    <p:sldId id="851" r:id="rId16"/>
    <p:sldId id="852" r:id="rId17"/>
    <p:sldId id="259" r:id="rId18"/>
    <p:sldId id="853" r:id="rId19"/>
    <p:sldId id="260" r:id="rId20"/>
    <p:sldId id="270" r:id="rId21"/>
    <p:sldId id="838" r:id="rId22"/>
    <p:sldId id="837" r:id="rId23"/>
    <p:sldId id="834" r:id="rId24"/>
    <p:sldId id="840" r:id="rId25"/>
    <p:sldId id="303" r:id="rId26"/>
    <p:sldId id="829" r:id="rId27"/>
    <p:sldId id="301" r:id="rId28"/>
    <p:sldId id="272" r:id="rId29"/>
    <p:sldId id="306" r:id="rId30"/>
    <p:sldId id="274" r:id="rId31"/>
    <p:sldId id="305" r:id="rId32"/>
    <p:sldId id="307" r:id="rId33"/>
    <p:sldId id="772" r:id="rId34"/>
    <p:sldId id="773" r:id="rId35"/>
    <p:sldId id="790" r:id="rId36"/>
    <p:sldId id="814" r:id="rId37"/>
    <p:sldId id="815" r:id="rId38"/>
    <p:sldId id="816" r:id="rId39"/>
    <p:sldId id="256" r:id="rId40"/>
    <p:sldId id="820" r:id="rId41"/>
    <p:sldId id="819" r:id="rId42"/>
    <p:sldId id="822" r:id="rId43"/>
    <p:sldId id="826" r:id="rId44"/>
    <p:sldId id="825" r:id="rId45"/>
    <p:sldId id="824" r:id="rId46"/>
    <p:sldId id="823" r:id="rId47"/>
    <p:sldId id="849" r:id="rId48"/>
    <p:sldId id="850" r:id="rId49"/>
    <p:sldId id="302" r:id="rId50"/>
    <p:sldId id="275" r:id="rId51"/>
    <p:sldId id="277" r:id="rId52"/>
    <p:sldId id="278" r:id="rId53"/>
    <p:sldId id="287" r:id="rId54"/>
    <p:sldId id="282" r:id="rId55"/>
    <p:sldId id="283" r:id="rId56"/>
    <p:sldId id="285" r:id="rId57"/>
    <p:sldId id="288" r:id="rId58"/>
    <p:sldId id="286" r:id="rId59"/>
    <p:sldId id="294" r:id="rId60"/>
    <p:sldId id="293" r:id="rId61"/>
    <p:sldId id="289" r:id="rId62"/>
    <p:sldId id="295" r:id="rId63"/>
    <p:sldId id="298" r:id="rId64"/>
    <p:sldId id="300" r:id="rId65"/>
    <p:sldId id="296" r:id="rId66"/>
    <p:sldId id="29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7"/>
    <p:restoredTop sz="88506"/>
  </p:normalViewPr>
  <p:slideViewPr>
    <p:cSldViewPr snapToGrid="0" snapToObjects="1">
      <p:cViewPr varScale="1">
        <p:scale>
          <a:sx n="61" d="100"/>
          <a:sy n="61" d="100"/>
        </p:scale>
        <p:origin x="64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4</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22</a:t>
            </a:fld>
            <a:endParaRPr lang="en-US"/>
          </a:p>
        </p:txBody>
      </p:sp>
    </p:spTree>
    <p:extLst>
      <p:ext uri="{BB962C8B-B14F-4D97-AF65-F5344CB8AC3E}">
        <p14:creationId xmlns:p14="http://schemas.microsoft.com/office/powerpoint/2010/main" val="375120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29</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35</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36</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37</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41</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55</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56</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57</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60</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5</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6</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7</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8</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12</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13</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Incorporate intensity values?</a:t>
            </a:r>
          </a:p>
          <a:p>
            <a:r>
              <a:rPr lang="en-US" dirty="0"/>
              <a:t>Which sites were visited more than x times</a:t>
            </a:r>
          </a:p>
          <a:p>
            <a:endParaRPr lang="en-US" dirty="0"/>
          </a:p>
        </p:txBody>
      </p:sp>
      <p:sp>
        <p:nvSpPr>
          <p:cNvPr id="4" name="Slide Number Placeholder 3"/>
          <p:cNvSpPr>
            <a:spLocks noGrp="1"/>
          </p:cNvSpPr>
          <p:nvPr>
            <p:ph type="sldNum" sz="quarter" idx="5"/>
          </p:nvPr>
        </p:nvSpPr>
        <p:spPr/>
        <p:txBody>
          <a:bodyPr/>
          <a:lstStyle/>
          <a:p>
            <a:fld id="{165B67B5-7F11-421B-A529-170552413A7A}" type="slidenum">
              <a:rPr lang="en-US" smtClean="0"/>
              <a:t>17</a:t>
            </a:fld>
            <a:endParaRPr lang="en-US"/>
          </a:p>
        </p:txBody>
      </p:sp>
    </p:spTree>
    <p:extLst>
      <p:ext uri="{BB962C8B-B14F-4D97-AF65-F5344CB8AC3E}">
        <p14:creationId xmlns:p14="http://schemas.microsoft.com/office/powerpoint/2010/main" val="228618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21</a:t>
            </a:fld>
            <a:endParaRPr lang="en-US"/>
          </a:p>
        </p:txBody>
      </p:sp>
    </p:spTree>
    <p:extLst>
      <p:ext uri="{BB962C8B-B14F-4D97-AF65-F5344CB8AC3E}">
        <p14:creationId xmlns:p14="http://schemas.microsoft.com/office/powerpoint/2010/main" val="118699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6.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15468/dl.r9g884"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66.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openxmlformats.org/officeDocument/2006/relationships/image" Target="../media/image16.png"/><Relationship Id="rId7" Type="http://schemas.openxmlformats.org/officeDocument/2006/relationships/image" Target="../media/image99.png"/><Relationship Id="rId12"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6.png"/><Relationship Id="rId5" Type="http://schemas.openxmlformats.org/officeDocument/2006/relationships/image" Target="../media/image103.png"/><Relationship Id="rId10"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774-DDF8-0236-4FE0-1326BCDB7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2123B-202D-02AA-FDF6-B3A50D0D90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5EB00197-1AF1-4007-9F8B-E304ABD3BD4B}"/>
              </a:ext>
            </a:extLst>
          </p:cNvPr>
          <p:cNvSpPr>
            <a:spLocks noChangeAspect="1" noChangeArrowheads="1"/>
          </p:cNvSpPr>
          <p:nvPr/>
        </p:nvSpPr>
        <p:spPr bwMode="auto">
          <a:xfrm>
            <a:off x="3034145" y="1690691"/>
            <a:ext cx="3435927" cy="34359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801"/>
          </a:p>
        </p:txBody>
      </p:sp>
      <p:pic>
        <p:nvPicPr>
          <p:cNvPr id="8" name="Picture 7" descr="Chart, box and whisker chart&#10;&#10;Description automatically generated">
            <a:extLst>
              <a:ext uri="{FF2B5EF4-FFF2-40B4-BE49-F238E27FC236}">
                <a16:creationId xmlns:a16="http://schemas.microsoft.com/office/drawing/2014/main" id="{D8B54957-927B-42AF-A6BE-C52D6F88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6143"/>
            <a:ext cx="4260146" cy="3998177"/>
          </a:xfrm>
          <a:prstGeom prst="rect">
            <a:avLst/>
          </a:prstGeom>
        </p:spPr>
      </p:pic>
      <p:pic>
        <p:nvPicPr>
          <p:cNvPr id="10" name="Picture 9" descr="Chart&#10;&#10;Description automatically generated">
            <a:extLst>
              <a:ext uri="{FF2B5EF4-FFF2-40B4-BE49-F238E27FC236}">
                <a16:creationId xmlns:a16="http://schemas.microsoft.com/office/drawing/2014/main" id="{BA7BE8BC-4D28-48B3-A333-24369A024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981" y="416143"/>
            <a:ext cx="4260146" cy="3998177"/>
          </a:xfrm>
          <a:prstGeom prst="rect">
            <a:avLst/>
          </a:prstGeom>
        </p:spPr>
      </p:pic>
      <p:sp>
        <p:nvSpPr>
          <p:cNvPr id="2" name="TextBox 1">
            <a:extLst>
              <a:ext uri="{FF2B5EF4-FFF2-40B4-BE49-F238E27FC236}">
                <a16:creationId xmlns:a16="http://schemas.microsoft.com/office/drawing/2014/main" id="{121CCA9E-5454-45C3-83A7-87050C3296FD}"/>
              </a:ext>
            </a:extLst>
          </p:cNvPr>
          <p:cNvSpPr txBox="1"/>
          <p:nvPr/>
        </p:nvSpPr>
        <p:spPr>
          <a:xfrm>
            <a:off x="2028181" y="-61716"/>
            <a:ext cx="2608990" cy="432554"/>
          </a:xfrm>
          <a:prstGeom prst="rect">
            <a:avLst/>
          </a:prstGeom>
          <a:noFill/>
        </p:spPr>
        <p:txBody>
          <a:bodyPr wrap="square" rtlCol="0">
            <a:spAutoFit/>
          </a:bodyPr>
          <a:lstStyle/>
          <a:p>
            <a:r>
              <a:rPr lang="en-US" sz="2211" dirty="0"/>
              <a:t>1’s – Yes, Flowering</a:t>
            </a:r>
          </a:p>
        </p:txBody>
      </p:sp>
      <p:sp>
        <p:nvSpPr>
          <p:cNvPr id="7" name="TextBox 6">
            <a:extLst>
              <a:ext uri="{FF2B5EF4-FFF2-40B4-BE49-F238E27FC236}">
                <a16:creationId xmlns:a16="http://schemas.microsoft.com/office/drawing/2014/main" id="{57E91323-D450-4D53-B1E8-F62A1FE9A623}"/>
              </a:ext>
            </a:extLst>
          </p:cNvPr>
          <p:cNvSpPr txBox="1"/>
          <p:nvPr/>
        </p:nvSpPr>
        <p:spPr>
          <a:xfrm>
            <a:off x="6096001" y="-99802"/>
            <a:ext cx="3703082" cy="772776"/>
          </a:xfrm>
          <a:prstGeom prst="rect">
            <a:avLst/>
          </a:prstGeom>
          <a:noFill/>
        </p:spPr>
        <p:txBody>
          <a:bodyPr wrap="square" rtlCol="0">
            <a:spAutoFit/>
          </a:bodyPr>
          <a:lstStyle/>
          <a:p>
            <a:r>
              <a:rPr lang="en-US" sz="2211" dirty="0"/>
              <a:t>0’s – No, Observed Not Flowering</a:t>
            </a:r>
          </a:p>
        </p:txBody>
      </p:sp>
      <p:sp>
        <p:nvSpPr>
          <p:cNvPr id="3" name="TextBox 2">
            <a:extLst>
              <a:ext uri="{FF2B5EF4-FFF2-40B4-BE49-F238E27FC236}">
                <a16:creationId xmlns:a16="http://schemas.microsoft.com/office/drawing/2014/main" id="{B3A5836A-A63A-4829-B5B0-D9635C4049BF}"/>
              </a:ext>
            </a:extLst>
          </p:cNvPr>
          <p:cNvSpPr txBox="1"/>
          <p:nvPr/>
        </p:nvSpPr>
        <p:spPr>
          <a:xfrm>
            <a:off x="7786372" y="5359022"/>
            <a:ext cx="2996713" cy="1112997"/>
          </a:xfrm>
          <a:prstGeom prst="rect">
            <a:avLst/>
          </a:prstGeom>
          <a:noFill/>
        </p:spPr>
        <p:txBody>
          <a:bodyPr wrap="square" rtlCol="0">
            <a:spAutoFit/>
          </a:bodyPr>
          <a:lstStyle/>
          <a:p>
            <a:r>
              <a:rPr lang="en-US" sz="2211" dirty="0" err="1">
                <a:solidFill>
                  <a:srgbClr val="222222"/>
                </a:solidFill>
                <a:latin typeface="Arial" panose="020B0604020202020204" pitchFamily="34" charset="0"/>
              </a:rPr>
              <a:t>phenophase_status</a:t>
            </a:r>
            <a:r>
              <a:rPr lang="en-US" sz="2211" dirty="0">
                <a:solidFill>
                  <a:srgbClr val="222222"/>
                </a:solidFill>
                <a:latin typeface="Arial" panose="020B0604020202020204" pitchFamily="34" charset="0"/>
              </a:rPr>
              <a:t> </a:t>
            </a:r>
          </a:p>
          <a:p>
            <a:r>
              <a:rPr lang="en-US" sz="2211" dirty="0">
                <a:solidFill>
                  <a:srgbClr val="222222"/>
                </a:solidFill>
                <a:latin typeface="Arial" panose="020B0604020202020204" pitchFamily="34" charset="0"/>
              </a:rPr>
              <a:t>bounding box SC US</a:t>
            </a:r>
          </a:p>
          <a:p>
            <a:r>
              <a:rPr lang="en-US" sz="2211" dirty="0">
                <a:solidFill>
                  <a:srgbClr val="222222"/>
                </a:solidFill>
                <a:latin typeface="Arial" panose="020B0604020202020204" pitchFamily="34" charset="0"/>
              </a:rPr>
              <a:t>September-November</a:t>
            </a:r>
            <a:endParaRPr lang="en-US" sz="2211" dirty="0"/>
          </a:p>
        </p:txBody>
      </p:sp>
      <p:pic>
        <p:nvPicPr>
          <p:cNvPr id="9" name="Picture 8">
            <a:extLst>
              <a:ext uri="{FF2B5EF4-FFF2-40B4-BE49-F238E27FC236}">
                <a16:creationId xmlns:a16="http://schemas.microsoft.com/office/drawing/2014/main" id="{0B910A0F-67A0-4DC8-8415-5016F2854939}"/>
              </a:ext>
            </a:extLst>
          </p:cNvPr>
          <p:cNvPicPr>
            <a:picLocks noChangeAspect="1"/>
          </p:cNvPicPr>
          <p:nvPr/>
        </p:nvPicPr>
        <p:blipFill rotWithShape="1">
          <a:blip r:embed="rId4"/>
          <a:srcRect t="4905"/>
          <a:stretch/>
        </p:blipFill>
        <p:spPr>
          <a:xfrm>
            <a:off x="1437085" y="4229717"/>
            <a:ext cx="6106954" cy="3492483"/>
          </a:xfrm>
          <a:prstGeom prst="rect">
            <a:avLst/>
          </a:prstGeom>
        </p:spPr>
      </p:pic>
    </p:spTree>
    <p:extLst>
      <p:ext uri="{BB962C8B-B14F-4D97-AF65-F5344CB8AC3E}">
        <p14:creationId xmlns:p14="http://schemas.microsoft.com/office/powerpoint/2010/main" val="3198016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78FBECC0-FA39-4209-8A64-AE22C5716260}"/>
              </a:ext>
            </a:extLst>
          </p:cNvPr>
          <p:cNvPicPr>
            <a:picLocks noChangeAspect="1"/>
          </p:cNvPicPr>
          <p:nvPr/>
        </p:nvPicPr>
        <p:blipFill rotWithShape="1">
          <a:blip r:embed="rId3">
            <a:extLst>
              <a:ext uri="{28A0092B-C50C-407E-A947-70E740481C1C}">
                <a14:useLocalDpi xmlns:a14="http://schemas.microsoft.com/office/drawing/2010/main" val="0"/>
              </a:ext>
            </a:extLst>
          </a:blip>
          <a:srcRect t="7608" b="17283"/>
          <a:stretch/>
        </p:blipFill>
        <p:spPr>
          <a:xfrm>
            <a:off x="1687636" y="0"/>
            <a:ext cx="4075284" cy="2335213"/>
          </a:xfrm>
          <a:prstGeom prst="rect">
            <a:avLst/>
          </a:prstGeom>
        </p:spPr>
      </p:pic>
      <p:pic>
        <p:nvPicPr>
          <p:cNvPr id="8" name="Picture 7" descr="Chart, line chart&#10;&#10;Description automatically generated">
            <a:extLst>
              <a:ext uri="{FF2B5EF4-FFF2-40B4-BE49-F238E27FC236}">
                <a16:creationId xmlns:a16="http://schemas.microsoft.com/office/drawing/2014/main" id="{07CDB8A5-1A8F-4811-ACEE-1A73179331CB}"/>
              </a:ext>
            </a:extLst>
          </p:cNvPr>
          <p:cNvPicPr>
            <a:picLocks noChangeAspect="1"/>
          </p:cNvPicPr>
          <p:nvPr/>
        </p:nvPicPr>
        <p:blipFill rotWithShape="1">
          <a:blip r:embed="rId4">
            <a:extLst>
              <a:ext uri="{28A0092B-C50C-407E-A947-70E740481C1C}">
                <a14:useLocalDpi xmlns:a14="http://schemas.microsoft.com/office/drawing/2010/main" val="0"/>
              </a:ext>
            </a:extLst>
          </a:blip>
          <a:srcRect t="6464" b="18426"/>
          <a:stretch/>
        </p:blipFill>
        <p:spPr>
          <a:xfrm>
            <a:off x="1687636" y="2081331"/>
            <a:ext cx="4075284" cy="2335213"/>
          </a:xfrm>
          <a:prstGeom prst="rect">
            <a:avLst/>
          </a:prstGeom>
        </p:spPr>
      </p:pic>
      <p:pic>
        <p:nvPicPr>
          <p:cNvPr id="14" name="Picture 13" descr="Chart, line chart&#10;&#10;Description automatically generated">
            <a:extLst>
              <a:ext uri="{FF2B5EF4-FFF2-40B4-BE49-F238E27FC236}">
                <a16:creationId xmlns:a16="http://schemas.microsoft.com/office/drawing/2014/main" id="{456598BF-9B6C-4E61-8A62-AF1472BD6BF9}"/>
              </a:ext>
            </a:extLst>
          </p:cNvPr>
          <p:cNvPicPr>
            <a:picLocks noChangeAspect="1"/>
          </p:cNvPicPr>
          <p:nvPr/>
        </p:nvPicPr>
        <p:blipFill rotWithShape="1">
          <a:blip r:embed="rId5">
            <a:extLst>
              <a:ext uri="{28A0092B-C50C-407E-A947-70E740481C1C}">
                <a14:useLocalDpi xmlns:a14="http://schemas.microsoft.com/office/drawing/2010/main" val="0"/>
              </a:ext>
            </a:extLst>
          </a:blip>
          <a:srcRect t="6640" b="14028"/>
          <a:stretch/>
        </p:blipFill>
        <p:spPr>
          <a:xfrm>
            <a:off x="6592716" y="4501379"/>
            <a:ext cx="4075284" cy="2466474"/>
          </a:xfrm>
          <a:prstGeom prst="rect">
            <a:avLst/>
          </a:prstGeom>
        </p:spPr>
      </p:pic>
      <p:sp>
        <p:nvSpPr>
          <p:cNvPr id="2" name="TextBox 1">
            <a:extLst>
              <a:ext uri="{FF2B5EF4-FFF2-40B4-BE49-F238E27FC236}">
                <a16:creationId xmlns:a16="http://schemas.microsoft.com/office/drawing/2014/main" id="{1440C9CB-6CA2-44EA-B804-6C44DC1B6220}"/>
              </a:ext>
            </a:extLst>
          </p:cNvPr>
          <p:cNvSpPr txBox="1"/>
          <p:nvPr/>
        </p:nvSpPr>
        <p:spPr>
          <a:xfrm>
            <a:off x="7013409" y="1112921"/>
            <a:ext cx="3353803" cy="967188"/>
          </a:xfrm>
          <a:prstGeom prst="rect">
            <a:avLst/>
          </a:prstGeom>
          <a:noFill/>
        </p:spPr>
        <p:txBody>
          <a:bodyPr wrap="square" rtlCol="0">
            <a:spAutoFit/>
          </a:bodyPr>
          <a:lstStyle/>
          <a:p>
            <a:r>
              <a:rPr lang="en-US" sz="1895" dirty="0"/>
              <a:t>We also have some intensity values for these flowering </a:t>
            </a:r>
            <a:r>
              <a:rPr lang="en-US" sz="1895" dirty="0" err="1"/>
              <a:t>obs</a:t>
            </a:r>
            <a:r>
              <a:rPr lang="en-US" sz="1895" dirty="0"/>
              <a:t>- starting in 2012</a:t>
            </a:r>
          </a:p>
        </p:txBody>
      </p:sp>
    </p:spTree>
    <p:extLst>
      <p:ext uri="{BB962C8B-B14F-4D97-AF65-F5344CB8AC3E}">
        <p14:creationId xmlns:p14="http://schemas.microsoft.com/office/powerpoint/2010/main" val="381741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329B953-4868-487E-B6DE-4A893D4CCE63}"/>
              </a:ext>
            </a:extLst>
          </p:cNvPr>
          <p:cNvPicPr>
            <a:picLocks noChangeAspect="1"/>
          </p:cNvPicPr>
          <p:nvPr/>
        </p:nvPicPr>
        <p:blipFill rotWithShape="1">
          <a:blip r:embed="rId2">
            <a:extLst>
              <a:ext uri="{28A0092B-C50C-407E-A947-70E740481C1C}">
                <a14:useLocalDpi xmlns:a14="http://schemas.microsoft.com/office/drawing/2010/main" val="0"/>
              </a:ext>
            </a:extLst>
          </a:blip>
          <a:srcRect t="1088" b="83356"/>
          <a:stretch/>
        </p:blipFill>
        <p:spPr>
          <a:xfrm>
            <a:off x="1708909" y="635796"/>
            <a:ext cx="8579344" cy="1864894"/>
          </a:xfrm>
          <a:prstGeom prst="rect">
            <a:avLst/>
          </a:prstGeom>
        </p:spPr>
      </p:pic>
      <p:sp>
        <p:nvSpPr>
          <p:cNvPr id="2" name="TextBox 1">
            <a:extLst>
              <a:ext uri="{FF2B5EF4-FFF2-40B4-BE49-F238E27FC236}">
                <a16:creationId xmlns:a16="http://schemas.microsoft.com/office/drawing/2014/main" id="{684B5FEE-75B0-45FC-AC98-301D0A7137CA}"/>
              </a:ext>
            </a:extLst>
          </p:cNvPr>
          <p:cNvSpPr txBox="1"/>
          <p:nvPr/>
        </p:nvSpPr>
        <p:spPr>
          <a:xfrm>
            <a:off x="1903746" y="2632145"/>
            <a:ext cx="8384507" cy="5195653"/>
          </a:xfrm>
          <a:prstGeom prst="rect">
            <a:avLst/>
          </a:prstGeom>
          <a:noFill/>
        </p:spPr>
        <p:txBody>
          <a:bodyPr wrap="square" rtlCol="0">
            <a:spAutoFit/>
          </a:bodyPr>
          <a:lstStyle/>
          <a:p>
            <a:r>
              <a:rPr lang="en-US" sz="2211" dirty="0"/>
              <a:t>Intensity</a:t>
            </a:r>
          </a:p>
          <a:p>
            <a:endParaRPr lang="en-US" sz="2211" dirty="0"/>
          </a:p>
          <a:p>
            <a:r>
              <a:rPr lang="en-US" sz="2211" dirty="0"/>
              <a:t>1) fraction of yesses to </a:t>
            </a:r>
            <a:r>
              <a:rPr lang="en-US" sz="2211" dirty="0" err="1"/>
              <a:t>nos</a:t>
            </a:r>
            <a:r>
              <a:rPr lang="en-US" sz="2211" dirty="0"/>
              <a:t> by region (group by how many observations of individuals by year- avoid double counting) (maybe move to Sep-Oct)</a:t>
            </a:r>
          </a:p>
          <a:p>
            <a:r>
              <a:rPr lang="en-US" sz="2211" dirty="0"/>
              <a:t>2) what proportion of individuals at a site were in flower</a:t>
            </a:r>
            <a:br>
              <a:rPr lang="en-US" sz="2211" dirty="0"/>
            </a:br>
            <a:endParaRPr lang="en-US" sz="2211" dirty="0"/>
          </a:p>
          <a:p>
            <a:r>
              <a:rPr lang="en-US" sz="2211" dirty="0"/>
              <a:t>Play with the Sep-Nov window</a:t>
            </a:r>
          </a:p>
          <a:p>
            <a:endParaRPr lang="en-US" sz="2211" dirty="0"/>
          </a:p>
          <a:p>
            <a:r>
              <a:rPr lang="en-US" sz="2211" dirty="0"/>
              <a:t>3) is there some kind of flower threshold that indicates increased nectar availability for migrating monarchs?</a:t>
            </a:r>
          </a:p>
          <a:p>
            <a:r>
              <a:rPr lang="en-US" sz="2211" dirty="0"/>
              <a:t>4) what are the climatological (</a:t>
            </a:r>
            <a:r>
              <a:rPr lang="en-US" sz="2211" dirty="0" err="1"/>
              <a:t>tmax,tmin,precip,drought</a:t>
            </a:r>
            <a:r>
              <a:rPr lang="en-US" sz="2211" dirty="0"/>
              <a:t>) and NDVI anomalies at each site? (Sep-Nov average anomaly from 2009-2019 time period, or 2016-2019?)</a:t>
            </a:r>
          </a:p>
          <a:p>
            <a:br>
              <a:rPr lang="en-US" sz="2211" dirty="0"/>
            </a:br>
            <a:r>
              <a:rPr lang="en-US" sz="2211" dirty="0"/>
              <a:t> </a:t>
            </a:r>
          </a:p>
        </p:txBody>
      </p:sp>
      <p:sp>
        <p:nvSpPr>
          <p:cNvPr id="4" name="TextBox 3">
            <a:extLst>
              <a:ext uri="{FF2B5EF4-FFF2-40B4-BE49-F238E27FC236}">
                <a16:creationId xmlns:a16="http://schemas.microsoft.com/office/drawing/2014/main" id="{83A07C96-500D-4AF4-9ACC-9F5F8C06AA1C}"/>
              </a:ext>
            </a:extLst>
          </p:cNvPr>
          <p:cNvSpPr txBox="1"/>
          <p:nvPr/>
        </p:nvSpPr>
        <p:spPr>
          <a:xfrm>
            <a:off x="2028181" y="297924"/>
            <a:ext cx="2131308" cy="432554"/>
          </a:xfrm>
          <a:prstGeom prst="rect">
            <a:avLst/>
          </a:prstGeom>
          <a:noFill/>
        </p:spPr>
        <p:txBody>
          <a:bodyPr wrap="square" rtlCol="0">
            <a:spAutoFit/>
          </a:bodyPr>
          <a:lstStyle/>
          <a:p>
            <a:r>
              <a:rPr lang="en-US" sz="2211" dirty="0"/>
              <a:t>2018??</a:t>
            </a:r>
          </a:p>
        </p:txBody>
      </p:sp>
    </p:spTree>
    <p:extLst>
      <p:ext uri="{BB962C8B-B14F-4D97-AF65-F5344CB8AC3E}">
        <p14:creationId xmlns:p14="http://schemas.microsoft.com/office/powerpoint/2010/main" val="3567419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1B629C-41C1-4304-90D6-E793C93C7113}"/>
              </a:ext>
            </a:extLst>
          </p:cNvPr>
          <p:cNvPicPr>
            <a:picLocks noChangeAspect="1"/>
          </p:cNvPicPr>
          <p:nvPr/>
        </p:nvPicPr>
        <p:blipFill rotWithShape="1">
          <a:blip r:embed="rId2"/>
          <a:srcRect t="30766" b="19443"/>
          <a:stretch/>
        </p:blipFill>
        <p:spPr>
          <a:xfrm>
            <a:off x="1934491" y="1310054"/>
            <a:ext cx="6106954" cy="1828618"/>
          </a:xfrm>
          <a:prstGeom prst="rect">
            <a:avLst/>
          </a:prstGeom>
        </p:spPr>
      </p:pic>
      <p:pic>
        <p:nvPicPr>
          <p:cNvPr id="4" name="Picture 3">
            <a:extLst>
              <a:ext uri="{FF2B5EF4-FFF2-40B4-BE49-F238E27FC236}">
                <a16:creationId xmlns:a16="http://schemas.microsoft.com/office/drawing/2014/main" id="{B5B8408D-BE3D-496D-ADAE-AD3C755ACFE5}"/>
              </a:ext>
            </a:extLst>
          </p:cNvPr>
          <p:cNvPicPr>
            <a:picLocks noChangeAspect="1"/>
          </p:cNvPicPr>
          <p:nvPr/>
        </p:nvPicPr>
        <p:blipFill rotWithShape="1">
          <a:blip r:embed="rId3"/>
          <a:srcRect t="4905"/>
          <a:stretch/>
        </p:blipFill>
        <p:spPr>
          <a:xfrm>
            <a:off x="1934492" y="3138673"/>
            <a:ext cx="6106954" cy="3492483"/>
          </a:xfrm>
          <a:prstGeom prst="rect">
            <a:avLst/>
          </a:prstGeom>
        </p:spPr>
      </p:pic>
    </p:spTree>
    <p:extLst>
      <p:ext uri="{BB962C8B-B14F-4D97-AF65-F5344CB8AC3E}">
        <p14:creationId xmlns:p14="http://schemas.microsoft.com/office/powerpoint/2010/main" val="124936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Tree>
    <p:extLst>
      <p:ext uri="{BB962C8B-B14F-4D97-AF65-F5344CB8AC3E}">
        <p14:creationId xmlns:p14="http://schemas.microsoft.com/office/powerpoint/2010/main" val="664532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3329AF-F2A6-DBFF-5769-882415E47016}"/>
              </a:ext>
            </a:extLst>
          </p:cNvPr>
          <p:cNvGrpSpPr/>
          <p:nvPr/>
        </p:nvGrpSpPr>
        <p:grpSpPr>
          <a:xfrm>
            <a:off x="2177107" y="-84828"/>
            <a:ext cx="5976292" cy="6942828"/>
            <a:chOff x="2177107" y="-84828"/>
            <a:chExt cx="5976292" cy="6942828"/>
          </a:xfrm>
        </p:grpSpPr>
        <p:sp>
          <p:nvSpPr>
            <p:cNvPr id="12" name="Rectangle 11">
              <a:extLst>
                <a:ext uri="{FF2B5EF4-FFF2-40B4-BE49-F238E27FC236}">
                  <a16:creationId xmlns:a16="http://schemas.microsoft.com/office/drawing/2014/main" id="{A8844DE1-303B-A00C-197D-51742B56A402}"/>
                </a:ext>
              </a:extLst>
            </p:cNvPr>
            <p:cNvSpPr/>
            <p:nvPr/>
          </p:nvSpPr>
          <p:spPr>
            <a:xfrm>
              <a:off x="2185123" y="0"/>
              <a:ext cx="596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DBC4793B-7A15-2796-9672-D41A2C7742C4}"/>
                </a:ext>
              </a:extLst>
            </p:cNvPr>
            <p:cNvPicPr>
              <a:picLocks noChangeAspect="1"/>
            </p:cNvPicPr>
            <p:nvPr/>
          </p:nvPicPr>
          <p:blipFill>
            <a:blip r:embed="rId2"/>
            <a:stretch>
              <a:fillRect/>
            </a:stretch>
          </p:blipFill>
          <p:spPr>
            <a:xfrm>
              <a:off x="4067502" y="48172"/>
              <a:ext cx="4085897" cy="6809827"/>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56E71469-A146-5D4D-3A99-98826C8FC82C}"/>
                </a:ext>
              </a:extLst>
            </p:cNvPr>
            <p:cNvPicPr>
              <a:picLocks noChangeAspect="1"/>
            </p:cNvPicPr>
            <p:nvPr/>
          </p:nvPicPr>
          <p:blipFill rotWithShape="1">
            <a:blip r:embed="rId3"/>
            <a:srcRect r="15465"/>
            <a:stretch/>
          </p:blipFill>
          <p:spPr>
            <a:xfrm>
              <a:off x="2555737" y="-1"/>
              <a:ext cx="1656401" cy="6857999"/>
            </a:xfrm>
            <a:prstGeom prst="rect">
              <a:avLst/>
            </a:prstGeom>
          </p:spPr>
        </p:pic>
        <p:sp>
          <p:nvSpPr>
            <p:cNvPr id="8" name="TextBox 7">
              <a:extLst>
                <a:ext uri="{FF2B5EF4-FFF2-40B4-BE49-F238E27FC236}">
                  <a16:creationId xmlns:a16="http://schemas.microsoft.com/office/drawing/2014/main" id="{779C1F7A-985A-3875-F766-E75576D1BC9F}"/>
                </a:ext>
              </a:extLst>
            </p:cNvPr>
            <p:cNvSpPr txBox="1"/>
            <p:nvPr/>
          </p:nvSpPr>
          <p:spPr>
            <a:xfrm>
              <a:off x="2254647" y="-84828"/>
              <a:ext cx="370614" cy="461665"/>
            </a:xfrm>
            <a:prstGeom prst="rect">
              <a:avLst/>
            </a:prstGeom>
            <a:noFill/>
          </p:spPr>
          <p:txBody>
            <a:bodyPr wrap="none" rtlCol="0">
              <a:spAutoFit/>
            </a:bodyPr>
            <a:lstStyle/>
            <a:p>
              <a:r>
                <a:rPr lang="en-US" sz="2400" b="1" dirty="0"/>
                <a:t>A</a:t>
              </a:r>
            </a:p>
          </p:txBody>
        </p:sp>
        <p:sp>
          <p:nvSpPr>
            <p:cNvPr id="9" name="TextBox 8">
              <a:extLst>
                <a:ext uri="{FF2B5EF4-FFF2-40B4-BE49-F238E27FC236}">
                  <a16:creationId xmlns:a16="http://schemas.microsoft.com/office/drawing/2014/main" id="{67D7F658-FE5D-873B-B8AC-14AD4DF7C079}"/>
                </a:ext>
              </a:extLst>
            </p:cNvPr>
            <p:cNvSpPr txBox="1"/>
            <p:nvPr/>
          </p:nvSpPr>
          <p:spPr>
            <a:xfrm>
              <a:off x="2200889" y="1630365"/>
              <a:ext cx="357790" cy="461665"/>
            </a:xfrm>
            <a:prstGeom prst="rect">
              <a:avLst/>
            </a:prstGeom>
            <a:noFill/>
          </p:spPr>
          <p:txBody>
            <a:bodyPr wrap="none" rtlCol="0">
              <a:spAutoFit/>
            </a:bodyPr>
            <a:lstStyle/>
            <a:p>
              <a:r>
                <a:rPr lang="en-US" sz="2400" b="1" dirty="0"/>
                <a:t>B</a:t>
              </a:r>
            </a:p>
          </p:txBody>
        </p:sp>
        <p:sp>
          <p:nvSpPr>
            <p:cNvPr id="10" name="TextBox 9">
              <a:extLst>
                <a:ext uri="{FF2B5EF4-FFF2-40B4-BE49-F238E27FC236}">
                  <a16:creationId xmlns:a16="http://schemas.microsoft.com/office/drawing/2014/main" id="{CA5DE74E-C834-3ABF-714D-F2F330FA1A5C}"/>
                </a:ext>
              </a:extLst>
            </p:cNvPr>
            <p:cNvSpPr txBox="1"/>
            <p:nvPr/>
          </p:nvSpPr>
          <p:spPr>
            <a:xfrm>
              <a:off x="2214443" y="3453085"/>
              <a:ext cx="348172" cy="461665"/>
            </a:xfrm>
            <a:prstGeom prst="rect">
              <a:avLst/>
            </a:prstGeom>
            <a:noFill/>
          </p:spPr>
          <p:txBody>
            <a:bodyPr wrap="none" rtlCol="0">
              <a:spAutoFit/>
            </a:bodyPr>
            <a:lstStyle/>
            <a:p>
              <a:r>
                <a:rPr lang="en-US" sz="2400" b="1" dirty="0"/>
                <a:t>C</a:t>
              </a:r>
            </a:p>
          </p:txBody>
        </p:sp>
        <p:sp>
          <p:nvSpPr>
            <p:cNvPr id="11" name="TextBox 10">
              <a:extLst>
                <a:ext uri="{FF2B5EF4-FFF2-40B4-BE49-F238E27FC236}">
                  <a16:creationId xmlns:a16="http://schemas.microsoft.com/office/drawing/2014/main" id="{8ADF9895-E2B7-8E28-4500-8757F313E3A9}"/>
                </a:ext>
              </a:extLst>
            </p:cNvPr>
            <p:cNvSpPr txBox="1"/>
            <p:nvPr/>
          </p:nvSpPr>
          <p:spPr>
            <a:xfrm>
              <a:off x="2177107" y="5129478"/>
              <a:ext cx="378630" cy="461665"/>
            </a:xfrm>
            <a:prstGeom prst="rect">
              <a:avLst/>
            </a:prstGeom>
            <a:noFill/>
          </p:spPr>
          <p:txBody>
            <a:bodyPr wrap="none" rtlCol="0">
              <a:spAutoFit/>
            </a:bodyPr>
            <a:lstStyle/>
            <a:p>
              <a:r>
                <a:rPr lang="en-US" sz="2400" b="1" dirty="0"/>
                <a:t>D</a:t>
              </a:r>
            </a:p>
          </p:txBody>
        </p:sp>
      </p:grpSp>
    </p:spTree>
    <p:extLst>
      <p:ext uri="{BB962C8B-B14F-4D97-AF65-F5344CB8AC3E}">
        <p14:creationId xmlns:p14="http://schemas.microsoft.com/office/powerpoint/2010/main" val="173486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Diagram&#10;&#10;Description automatically generated">
            <a:extLst>
              <a:ext uri="{FF2B5EF4-FFF2-40B4-BE49-F238E27FC236}">
                <a16:creationId xmlns:a16="http://schemas.microsoft.com/office/drawing/2014/main" id="{D36F9D70-5EAD-334B-BD2C-E2EB0AE495A7}"/>
              </a:ext>
            </a:extLst>
          </p:cNvPr>
          <p:cNvPicPr>
            <a:picLocks noChangeAspect="1"/>
          </p:cNvPicPr>
          <p:nvPr/>
        </p:nvPicPr>
        <p:blipFill rotWithShape="1">
          <a:blip r:embed="rId2"/>
          <a:srcRect t="78458" r="73634"/>
          <a:stretch/>
        </p:blipFill>
        <p:spPr>
          <a:xfrm>
            <a:off x="4779174" y="2514693"/>
            <a:ext cx="1112707" cy="1477329"/>
          </a:xfrm>
          <a:prstGeom prst="rect">
            <a:avLst/>
          </a:prstGeom>
        </p:spPr>
      </p:pic>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3"/>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4"/>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5"/>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3"/>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4"/>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5"/>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3"/>
          <a:srcRect l="36607" t="27360" r="37793" b="53311"/>
          <a:stretch/>
        </p:blipFill>
        <p:spPr>
          <a:xfrm>
            <a:off x="1063485" y="1252226"/>
            <a:ext cx="1080417" cy="1325564"/>
          </a:xfrm>
          <a:prstGeom prst="rect">
            <a:avLst/>
          </a:prstGeom>
        </p:spPr>
      </p:pic>
      <p:pic>
        <p:nvPicPr>
          <p:cNvPr id="16" name="Picture 15" descr="Teams&#10;&#10;Description automatically generated with low confidence">
            <a:extLst>
              <a:ext uri="{FF2B5EF4-FFF2-40B4-BE49-F238E27FC236}">
                <a16:creationId xmlns:a16="http://schemas.microsoft.com/office/drawing/2014/main" id="{7908C649-3FB8-A64A-A34B-6118F3A712D7}"/>
              </a:ext>
            </a:extLst>
          </p:cNvPr>
          <p:cNvPicPr>
            <a:picLocks noChangeAspect="1"/>
          </p:cNvPicPr>
          <p:nvPr/>
        </p:nvPicPr>
        <p:blipFill rotWithShape="1">
          <a:blip r:embed="rId3"/>
          <a:srcRect l="69566" t="29416" r="4834" b="51255"/>
          <a:stretch/>
        </p:blipFill>
        <p:spPr>
          <a:xfrm>
            <a:off x="2099188" y="1374565"/>
            <a:ext cx="1080417" cy="1325564"/>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BAB59E65-6169-AF4E-ADBE-7DDA7E23023A}"/>
              </a:ext>
            </a:extLst>
          </p:cNvPr>
          <p:cNvPicPr>
            <a:picLocks noChangeAspect="1"/>
          </p:cNvPicPr>
          <p:nvPr/>
        </p:nvPicPr>
        <p:blipFill rotWithShape="1">
          <a:blip r:embed="rId4"/>
          <a:srcRect l="68463" t="29416" r="5937" b="51255"/>
          <a:stretch/>
        </p:blipFill>
        <p:spPr>
          <a:xfrm>
            <a:off x="2053096" y="2594571"/>
            <a:ext cx="1080417" cy="1325563"/>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6"/>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7"/>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8"/>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7"/>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23590</TotalTime>
  <Words>3066</Words>
  <Application>Microsoft Office PowerPoint</Application>
  <PresentationFormat>Widescreen</PresentationFormat>
  <Paragraphs>357</Paragraphs>
  <Slides>66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Gill Sans MT</vt:lpstr>
      <vt:lpstr>Office Theme</vt:lpstr>
      <vt:lpstr>PowerPoint Presentation</vt:lpstr>
      <vt:lpstr>PowerPoint Presentation</vt:lpstr>
      <vt:lpstr>PowerPoint Presentation</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PowerPoint Presentation</vt:lpstr>
      <vt:lpstr>PowerPoint Presentation</vt:lpstr>
      <vt:lpstr>PowerPoint Presentation</vt:lpstr>
      <vt:lpstr>PowerPoint Presentation</vt:lpstr>
      <vt:lpstr>PowerPoint Presentation</vt:lpstr>
      <vt:lpstr>Supplemental:</vt:lpstr>
      <vt:lpstr>PowerPoint Presentation</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 ARS</cp:lastModifiedBy>
  <cp:revision>97</cp:revision>
  <dcterms:created xsi:type="dcterms:W3CDTF">2021-03-24T03:51:28Z</dcterms:created>
  <dcterms:modified xsi:type="dcterms:W3CDTF">2022-06-07T14:15:43Z</dcterms:modified>
</cp:coreProperties>
</file>